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79" r:id="rId3"/>
    <p:sldId id="272" r:id="rId4"/>
    <p:sldId id="280"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267"/>
    <a:srgbClr val="FFC000"/>
    <a:srgbClr val="9563AA"/>
    <a:srgbClr val="13B794"/>
    <a:srgbClr val="9EC979"/>
    <a:srgbClr val="F4944A"/>
    <a:srgbClr val="FF7C80"/>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9" d="100"/>
          <a:sy n="79" d="100"/>
        </p:scale>
        <p:origin x="76" y="18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8A7CF7-5018-459D-AD17-072B7661FC2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EE43A44-285D-4F47-B6AC-712FE8505B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B0D2733-6638-4A83-81DF-30DA777C1933}"/>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9B5ABF5F-2082-4F10-9555-4530D549675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D19A1E3-8DEF-461B-A20B-129CF0A9FD7A}"/>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76008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CF18F5-A870-483B-A2AA-166642A2DAD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A35F9EC-2904-432B-8F13-0E90921D149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CE968C7-AF9B-4262-A026-6260B97AA077}"/>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3EE28951-FE01-451B-9ED0-54DB4EDFC5D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A2B9FD0-57CE-450D-AF7F-3F4651AD6B65}"/>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8007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9E1C29C-A626-402D-B4C4-3316CD582A1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60BCB7B-962D-4C3D-B95E-7D50F7174CC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41DC5CA-8D95-4443-AA0C-4A52CAFFBF0C}"/>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97F31A51-DD59-4321-9C53-5E66F62FEE8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2E8FF0F-E355-43D6-B89A-3D627887DC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09037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0EA2C4-32E4-4619-8C6E-7276CC9F2ED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0569CDE-0F48-4B49-A550-E0CC1473549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84D078-2192-4800-BBFB-2665A7D76415}"/>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5A020D76-236D-44FC-8DF4-4C3CCD55015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76AB3CE-8CBC-490C-80BF-4CE519E9867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91823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0B585C-5A99-439C-99C8-F6B8A0FF332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FCBB1C4-A42A-4A62-B1B1-AE7B5F315C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0F8C60C-38A7-496C-A84C-ECF8A2F036CE}"/>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28ABCEC9-C56C-425B-B5F2-EB46B17C8A6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F5224B-0A3C-4E2B-805B-F023EBA0E1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99091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199938-C4F6-41BF-8573-80AE7237D40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AAD68A7-84B7-4D61-907C-9B05E48A94E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7066D4A-F9F7-4E98-8852-8AD8B2C405D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140D07D-9D17-45DF-83C2-67025D5DD882}"/>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6" name="Espace réservé du pied de page 5">
            <a:extLst>
              <a:ext uri="{FF2B5EF4-FFF2-40B4-BE49-F238E27FC236}">
                <a16:creationId xmlns:a16="http://schemas.microsoft.com/office/drawing/2014/main" id="{5BE795B4-DFB5-4BCB-BA56-61B6CF4F870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6CD303C-910C-4644-BCE7-94A3FA1487EC}"/>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140436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3624A-7312-446A-8929-BE89F3FE204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EE47912-690C-4F29-AD1C-CAB1B13904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8A942E8-FE88-4E61-B79E-2021D56FB5C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1D88AFB-B350-4412-8538-89E2368385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1924D00-6DB4-4499-92C7-C3F2C3DC23F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51AD8AD-7CAD-4BF0-9BC6-DBEAE83FAA56}"/>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8" name="Espace réservé du pied de page 7">
            <a:extLst>
              <a:ext uri="{FF2B5EF4-FFF2-40B4-BE49-F238E27FC236}">
                <a16:creationId xmlns:a16="http://schemas.microsoft.com/office/drawing/2014/main" id="{1E36D63F-AEE4-44D5-8C0E-B06C3F949CE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104432E-C888-4237-9A7E-7A99355F229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37510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744E09-4533-4AF4-81B1-6374DD3F5EA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343CAD9-07D3-4CEF-9A7F-EECB7187CA47}"/>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4" name="Espace réservé du pied de page 3">
            <a:extLst>
              <a:ext uri="{FF2B5EF4-FFF2-40B4-BE49-F238E27FC236}">
                <a16:creationId xmlns:a16="http://schemas.microsoft.com/office/drawing/2014/main" id="{F5B62CF2-4D8A-4450-BACD-59D9F5825BF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3408973-7234-4688-9034-4928D063CF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157691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D28A650-0AF8-4EE9-885E-7099647B37AE}"/>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3" name="Espace réservé du pied de page 2">
            <a:extLst>
              <a:ext uri="{FF2B5EF4-FFF2-40B4-BE49-F238E27FC236}">
                <a16:creationId xmlns:a16="http://schemas.microsoft.com/office/drawing/2014/main" id="{FDFEE79C-53E6-48A0-B598-6C4B9D0D350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50409B0-6A99-4AE1-B046-BCE006F916F1}"/>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0270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31784A-625A-4766-8C8A-129F82D556F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B48D90A-3BCA-4DAF-AEF1-343CB7C2F6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8FAFA7F-2EEA-4151-8255-BB36A39BB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0FFC4A7-7D99-4237-91FB-CEEC0337E1C2}"/>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6" name="Espace réservé du pied de page 5">
            <a:extLst>
              <a:ext uri="{FF2B5EF4-FFF2-40B4-BE49-F238E27FC236}">
                <a16:creationId xmlns:a16="http://schemas.microsoft.com/office/drawing/2014/main" id="{DFB97482-D3AC-4549-BF59-7BB267F5628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7C5EF17-BE7B-4A6F-8A98-2B67023F4B00}"/>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50347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4CE5D9-489F-4806-9700-8402E3431FB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153A15A-2E49-463F-A85A-0FF637521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CE76C0A-4077-41CD-90C2-A12624BA3D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091334-92BC-4936-A9E8-35B9E72307F0}"/>
              </a:ext>
            </a:extLst>
          </p:cNvPr>
          <p:cNvSpPr>
            <a:spLocks noGrp="1"/>
          </p:cNvSpPr>
          <p:nvPr>
            <p:ph type="dt" sz="half" idx="10"/>
          </p:nvPr>
        </p:nvSpPr>
        <p:spPr/>
        <p:txBody>
          <a:bodyPr/>
          <a:lstStyle/>
          <a:p>
            <a:fld id="{F119A72E-7509-49C7-A3FA-FB15D82B4CFB}" type="datetimeFigureOut">
              <a:rPr lang="fr-FR" smtClean="0"/>
              <a:t>02/09/2022</a:t>
            </a:fld>
            <a:endParaRPr lang="fr-FR"/>
          </a:p>
        </p:txBody>
      </p:sp>
      <p:sp>
        <p:nvSpPr>
          <p:cNvPr id="6" name="Espace réservé du pied de page 5">
            <a:extLst>
              <a:ext uri="{FF2B5EF4-FFF2-40B4-BE49-F238E27FC236}">
                <a16:creationId xmlns:a16="http://schemas.microsoft.com/office/drawing/2014/main" id="{777DF857-89E7-4408-A205-046358E9D3E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19D3499-8381-4087-AF4D-3C7AD3AA230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292406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94A0D7B-7516-4134-A780-9A5C62DA58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E11AFC8-C16D-4ACC-ADE6-0BBA35F5B5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4596B21-8E38-43D0-9695-6439C5B231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19A72E-7509-49C7-A3FA-FB15D82B4CFB}" type="datetimeFigureOut">
              <a:rPr lang="fr-FR" smtClean="0"/>
              <a:t>02/09/2022</a:t>
            </a:fld>
            <a:endParaRPr lang="fr-FR"/>
          </a:p>
        </p:txBody>
      </p:sp>
      <p:sp>
        <p:nvSpPr>
          <p:cNvPr id="5" name="Espace réservé du pied de page 4">
            <a:extLst>
              <a:ext uri="{FF2B5EF4-FFF2-40B4-BE49-F238E27FC236}">
                <a16:creationId xmlns:a16="http://schemas.microsoft.com/office/drawing/2014/main" id="{4C45F137-E294-455D-90F0-9F668D2A85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3883DAD-2CA3-45B6-B752-CC5E2D2FE3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09C9F-5707-4E1E-AD5D-9B8D071B1E9C}" type="slidenum">
              <a:rPr lang="fr-FR" smtClean="0"/>
              <a:t>‹N°›</a:t>
            </a:fld>
            <a:endParaRPr lang="fr-FR"/>
          </a:p>
        </p:txBody>
      </p:sp>
    </p:spTree>
    <p:extLst>
      <p:ext uri="{BB962C8B-B14F-4D97-AF65-F5344CB8AC3E}">
        <p14:creationId xmlns:p14="http://schemas.microsoft.com/office/powerpoint/2010/main" val="1452983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D267"/>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9E0EEC-9561-4F9F-AD1A-B641287C3BB7}"/>
              </a:ext>
            </a:extLst>
          </p:cNvPr>
          <p:cNvSpPr>
            <a:spLocks noGrp="1"/>
          </p:cNvSpPr>
          <p:nvPr>
            <p:ph type="ctrTitle"/>
          </p:nvPr>
        </p:nvSpPr>
        <p:spPr>
          <a:xfrm>
            <a:off x="1524000" y="1984571"/>
            <a:ext cx="9144000" cy="2888857"/>
          </a:xfrm>
          <a:noFill/>
        </p:spPr>
        <p:txBody>
          <a:bodyPr anchor="ctr" anchorCtr="0">
            <a:normAutofit/>
          </a:bodyPr>
          <a:lstStyle/>
          <a:p>
            <a:r>
              <a:rPr lang="fr-FR" sz="5400" b="1" dirty="0">
                <a:solidFill>
                  <a:srgbClr val="7030A0"/>
                </a:solidFill>
              </a:rPr>
              <a:t>Stratégie 3:</a:t>
            </a:r>
            <a:br>
              <a:rPr lang="fr-FR" b="1" dirty="0">
                <a:solidFill>
                  <a:srgbClr val="FEFEFE"/>
                </a:solidFill>
              </a:rPr>
            </a:br>
            <a:r>
              <a:rPr lang="fr-FR" sz="4800" b="1" dirty="0"/>
              <a:t>Repérer les inférences </a:t>
            </a:r>
            <a:br>
              <a:rPr lang="fr-FR" sz="4800" b="1" dirty="0"/>
            </a:br>
            <a:r>
              <a:rPr lang="fr-FR" sz="4800" b="1" dirty="0"/>
              <a:t>pour comprendre.</a:t>
            </a:r>
            <a:endParaRPr lang="fr-FR" b="1" dirty="0"/>
          </a:p>
        </p:txBody>
      </p:sp>
      <p:sp>
        <p:nvSpPr>
          <p:cNvPr id="3" name="Sous-titre 2">
            <a:extLst>
              <a:ext uri="{FF2B5EF4-FFF2-40B4-BE49-F238E27FC236}">
                <a16:creationId xmlns:a16="http://schemas.microsoft.com/office/drawing/2014/main" id="{128E0CB4-F535-494A-88A1-DC2417ED8A34}"/>
              </a:ext>
            </a:extLst>
          </p:cNvPr>
          <p:cNvSpPr>
            <a:spLocks noGrp="1"/>
          </p:cNvSpPr>
          <p:nvPr>
            <p:ph type="subTitle" idx="1"/>
          </p:nvPr>
        </p:nvSpPr>
        <p:spPr>
          <a:xfrm>
            <a:off x="1524000" y="5962033"/>
            <a:ext cx="9144000" cy="750536"/>
          </a:xfrm>
        </p:spPr>
        <p:txBody>
          <a:bodyPr>
            <a:normAutofit/>
          </a:bodyPr>
          <a:lstStyle/>
          <a:p>
            <a:r>
              <a:rPr lang="fr-FR" sz="4400" dirty="0">
                <a:solidFill>
                  <a:srgbClr val="002060"/>
                </a:solidFill>
              </a:rPr>
              <a:t>Rituel</a:t>
            </a:r>
            <a:r>
              <a:rPr lang="fr-FR" sz="4400" dirty="0"/>
              <a:t> – semaine 1</a:t>
            </a:r>
          </a:p>
        </p:txBody>
      </p:sp>
      <p:sp>
        <p:nvSpPr>
          <p:cNvPr id="6" name="ZoneTexte 5">
            <a:extLst>
              <a:ext uri="{FF2B5EF4-FFF2-40B4-BE49-F238E27FC236}">
                <a16:creationId xmlns:a16="http://schemas.microsoft.com/office/drawing/2014/main" id="{E01DF116-582E-4194-9840-E885F43FEFE9}"/>
              </a:ext>
            </a:extLst>
          </p:cNvPr>
          <p:cNvSpPr txBox="1"/>
          <p:nvPr/>
        </p:nvSpPr>
        <p:spPr>
          <a:xfrm>
            <a:off x="8305800" y="6229866"/>
            <a:ext cx="3680354" cy="369332"/>
          </a:xfrm>
          <a:prstGeom prst="rect">
            <a:avLst/>
          </a:prstGeom>
          <a:noFill/>
        </p:spPr>
        <p:txBody>
          <a:bodyPr wrap="square" rtlCol="0">
            <a:spAutoFit/>
          </a:bodyPr>
          <a:lstStyle/>
          <a:p>
            <a:pPr algn="r"/>
            <a:r>
              <a:rPr lang="fr-FR" dirty="0"/>
              <a:t>Projet 8</a:t>
            </a:r>
          </a:p>
        </p:txBody>
      </p:sp>
      <p:pic>
        <p:nvPicPr>
          <p:cNvPr id="13" name="Image 12">
            <a:extLst>
              <a:ext uri="{FF2B5EF4-FFF2-40B4-BE49-F238E27FC236}">
                <a16:creationId xmlns:a16="http://schemas.microsoft.com/office/drawing/2014/main" id="{E55DCA4C-C16A-4B2C-A5B1-2DB97AF11D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845" y="6036734"/>
            <a:ext cx="2100195" cy="601134"/>
          </a:xfrm>
          <a:prstGeom prst="rect">
            <a:avLst/>
          </a:prstGeom>
        </p:spPr>
      </p:pic>
      <p:pic>
        <p:nvPicPr>
          <p:cNvPr id="7" name="Image 6">
            <a:extLst>
              <a:ext uri="{FF2B5EF4-FFF2-40B4-BE49-F238E27FC236}">
                <a16:creationId xmlns:a16="http://schemas.microsoft.com/office/drawing/2014/main" id="{626259AC-1E93-B522-23D5-4E8EF766065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823675" y="5956087"/>
            <a:ext cx="1062526" cy="680780"/>
          </a:xfrm>
          <a:prstGeom prst="rect">
            <a:avLst/>
          </a:prstGeom>
        </p:spPr>
      </p:pic>
      <p:pic>
        <p:nvPicPr>
          <p:cNvPr id="5" name="Image 4">
            <a:extLst>
              <a:ext uri="{FF2B5EF4-FFF2-40B4-BE49-F238E27FC236}">
                <a16:creationId xmlns:a16="http://schemas.microsoft.com/office/drawing/2014/main" id="{DDFA643A-A445-4767-BD95-FE02F09990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00557" y="145431"/>
            <a:ext cx="2079765" cy="30203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54092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D267"/>
        </a:solidFill>
        <a:effectLst/>
      </p:bgPr>
    </p:bg>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8</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pic>
        <p:nvPicPr>
          <p:cNvPr id="4" name="Image 3">
            <a:extLst>
              <a:ext uri="{FF2B5EF4-FFF2-40B4-BE49-F238E27FC236}">
                <a16:creationId xmlns:a16="http://schemas.microsoft.com/office/drawing/2014/main" id="{F32DEE7E-74CF-B8AC-CE48-997EBAF32A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2266" y="148195"/>
            <a:ext cx="4518166" cy="65616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14711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8</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9" name="Espace réservé du contenu 8">
            <a:extLst>
              <a:ext uri="{FF2B5EF4-FFF2-40B4-BE49-F238E27FC236}">
                <a16:creationId xmlns:a16="http://schemas.microsoft.com/office/drawing/2014/main" id="{B7524F50-1876-8AC0-A39E-3200F43ACEF6}"/>
              </a:ext>
            </a:extLst>
          </p:cNvPr>
          <p:cNvSpPr>
            <a:spLocks noGrp="1"/>
          </p:cNvSpPr>
          <p:nvPr>
            <p:ph idx="1"/>
          </p:nvPr>
        </p:nvSpPr>
        <p:spPr>
          <a:xfrm>
            <a:off x="823779" y="1591887"/>
            <a:ext cx="10515600" cy="5049430"/>
          </a:xfrm>
        </p:spPr>
        <p:txBody>
          <a:bodyPr>
            <a:normAutofit lnSpcReduction="10000"/>
          </a:bodyPr>
          <a:lstStyle/>
          <a:p>
            <a:pPr marL="0" indent="0" algn="just">
              <a:lnSpc>
                <a:spcPct val="115000"/>
              </a:lnSpc>
              <a:spcAft>
                <a:spcPts val="800"/>
              </a:spcAft>
              <a:buNone/>
            </a:pPr>
            <a:r>
              <a:rPr lang="fr-FR"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a:t>
            </a:r>
            <a:r>
              <a:rPr lang="fr-FR" sz="3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nstantanément, la porte s’ouvrit et </a:t>
            </a:r>
            <a:r>
              <a:rPr lang="fr-FR" sz="36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Ali-Baba</a:t>
            </a:r>
            <a:r>
              <a:rPr lang="fr-FR" sz="3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aperçut une immense grotte, emplie de marchandises et surtout de pièces d’or et d’argent empilées dans de grands sacs de cuir. Sans perdre de temps, il réunit autant de sacs d’or que pouvaient en porter ses trois ânes. Quand ils furent chargés, il prononça la formule magique : </a:t>
            </a:r>
            <a:endParaRPr lang="fr-FR" sz="3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800"/>
              </a:spcAft>
              <a:buNone/>
            </a:pPr>
            <a:r>
              <a:rPr lang="fr-FR" sz="3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Sésame, referme-toi ! « Et la porte obéit. </a:t>
            </a:r>
            <a:endParaRPr lang="fr-FR" sz="3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itre 1">
            <a:extLst>
              <a:ext uri="{FF2B5EF4-FFF2-40B4-BE49-F238E27FC236}">
                <a16:creationId xmlns:a16="http://schemas.microsoft.com/office/drawing/2014/main" id="{41D77F0D-C7B6-6EF2-E0AE-FD6B0C7312B4}"/>
              </a:ext>
            </a:extLst>
          </p:cNvPr>
          <p:cNvSpPr>
            <a:spLocks noGrp="1"/>
          </p:cNvSpPr>
          <p:nvPr>
            <p:ph type="title"/>
          </p:nvPr>
        </p:nvSpPr>
        <p:spPr>
          <a:xfrm>
            <a:off x="4120243" y="180768"/>
            <a:ext cx="3951514" cy="500269"/>
          </a:xfrm>
        </p:spPr>
        <p:txBody>
          <a:bodyPr>
            <a:noAutofit/>
          </a:bodyPr>
          <a:lstStyle/>
          <a:p>
            <a:pPr algn="ctr"/>
            <a:r>
              <a:rPr lang="fr-FR" sz="4000" b="1" dirty="0">
                <a:solidFill>
                  <a:srgbClr val="7030A0"/>
                </a:solidFill>
              </a:rPr>
              <a:t>Extrait</a:t>
            </a:r>
          </a:p>
        </p:txBody>
      </p:sp>
      <p:pic>
        <p:nvPicPr>
          <p:cNvPr id="3" name="Image 2">
            <a:extLst>
              <a:ext uri="{FF2B5EF4-FFF2-40B4-BE49-F238E27FC236}">
                <a16:creationId xmlns:a16="http://schemas.microsoft.com/office/drawing/2014/main" id="{CFCA2BF4-4BBD-5BBD-12BD-40E57B547A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93374" y="216683"/>
            <a:ext cx="892010" cy="12954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73379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D267"/>
        </a:solidFill>
        <a:effectLst/>
      </p:bgPr>
    </p:bg>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pic>
        <p:nvPicPr>
          <p:cNvPr id="4" name="Image 3">
            <a:extLst>
              <a:ext uri="{FF2B5EF4-FFF2-40B4-BE49-F238E27FC236}">
                <a16:creationId xmlns:a16="http://schemas.microsoft.com/office/drawing/2014/main" id="{01D8C263-3E5B-CB63-69C9-83E08BE213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077" y="0"/>
            <a:ext cx="4747846" cy="6858000"/>
          </a:xfrm>
          <a:prstGeom prst="rect">
            <a:avLst/>
          </a:prstGeom>
        </p:spPr>
      </p:pic>
    </p:spTree>
    <p:extLst>
      <p:ext uri="{BB962C8B-B14F-4D97-AF65-F5344CB8AC3E}">
        <p14:creationId xmlns:p14="http://schemas.microsoft.com/office/powerpoint/2010/main" val="16790652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93</Words>
  <Application>Microsoft Office PowerPoint</Application>
  <PresentationFormat>Grand écran</PresentationFormat>
  <Paragraphs>8</Paragraphs>
  <Slides>4</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vt:i4>
      </vt:variant>
    </vt:vector>
  </HeadingPairs>
  <TitlesOfParts>
    <vt:vector size="8" baseType="lpstr">
      <vt:lpstr>Arial</vt:lpstr>
      <vt:lpstr>Calibri</vt:lpstr>
      <vt:lpstr>Calibri Light</vt:lpstr>
      <vt:lpstr>Thème Office</vt:lpstr>
      <vt:lpstr>Stratégie 3: Repérer les inférences  pour comprendre.</vt:lpstr>
      <vt:lpstr>Présentation PowerPoint</vt:lpstr>
      <vt:lpstr>Extrait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Activité d’oral</dc:title>
  <dc:creator>MHF</dc:creator>
  <cp:lastModifiedBy>MH</cp:lastModifiedBy>
  <cp:revision>27</cp:revision>
  <dcterms:created xsi:type="dcterms:W3CDTF">2021-07-17T07:25:24Z</dcterms:created>
  <dcterms:modified xsi:type="dcterms:W3CDTF">2022-09-02T14:39:51Z</dcterms:modified>
</cp:coreProperties>
</file>